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.png" ContentType="image/png"/>
  <Override PartName="/ppt/media/image33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2.png" ContentType="image/png"/>
  <Override PartName="/ppt/media/image34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8.png" ContentType="image/png"/>
  <Override PartName="/ppt/media/image17.png" ContentType="image/png"/>
  <Override PartName="/ppt/media/image43.png" ContentType="image/png"/>
  <Override PartName="/ppt/media/image55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.png" ContentType="image/png"/>
  <Override PartName="/ppt/media/image36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notesSlides/_rels/notesSlide2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1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3C897FA-C25E-463B-84D3-DF8FD7D786F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CustomShape 77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CustomShape 3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CustomShape 87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CustomShape 50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ustomShape 56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CustomShape 6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CustomShape 70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CustomShape 89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CustomShape 95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CustomShape 4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CustomShape 88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</a:t>
            </a: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André </a:t>
            </a: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CustomShape 107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CustomShape 125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CustomShape 119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CustomShape 131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CustomShape 137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CustomShape 149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CustomShape 101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CustomShape 141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CustomShape 15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CustomShape 161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CustomShape 227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CustomShape 11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CustomShape 18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CustomShape 16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CustomShape 170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CustomShape 176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CustomShape 18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CustomShape 186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CustomShape 19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CustomShape 246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CustomShape 5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CustomShape 198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CustomShape 20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CustomShape 210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CustomShape 216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CustomShape 258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CustomShape 25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CustomShape 26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CustomShape 270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CustomShape 276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CustomShape 28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CustomShape 82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CustomShape 1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CustomShape 24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CustomShape 38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9880" cy="359964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0080" cy="420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CustomShape 26"/>
          <p:cNvSpPr/>
          <p:nvPr/>
        </p:nvSpPr>
        <p:spPr>
          <a:xfrm>
            <a:off x="0" y="10155240"/>
            <a:ext cx="3268440" cy="52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2440" cy="12524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180000"/>
            <a:ext cx="9712440" cy="125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7560000" y="6840000"/>
            <a:ext cx="2512440" cy="53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900000" y="6840000"/>
            <a:ext cx="6472440" cy="532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8" name="CustomShape 4"/>
          <p:cNvSpPr/>
          <p:nvPr/>
        </p:nvSpPr>
        <p:spPr>
          <a:xfrm>
            <a:off x="180000" y="6840000"/>
            <a:ext cx="532440" cy="532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0" y="180000"/>
            <a:ext cx="9712440" cy="125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2" name="CustomShape 2"/>
          <p:cNvSpPr/>
          <p:nvPr/>
        </p:nvSpPr>
        <p:spPr>
          <a:xfrm>
            <a:off x="7560000" y="6840000"/>
            <a:ext cx="2512440" cy="53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900000" y="6840000"/>
            <a:ext cx="6472440" cy="532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180000" y="6840000"/>
            <a:ext cx="532440" cy="532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stomShape 1"/>
          <p:cNvSpPr/>
          <p:nvPr/>
        </p:nvSpPr>
        <p:spPr>
          <a:xfrm>
            <a:off x="0" y="3150000"/>
            <a:ext cx="9712440" cy="12524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0" y="180000"/>
            <a:ext cx="9712440" cy="125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1" name="CustomShape 2"/>
          <p:cNvSpPr/>
          <p:nvPr/>
        </p:nvSpPr>
        <p:spPr>
          <a:xfrm>
            <a:off x="7560000" y="6840000"/>
            <a:ext cx="2512440" cy="53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2" name="CustomShape 3"/>
          <p:cNvSpPr/>
          <p:nvPr/>
        </p:nvSpPr>
        <p:spPr>
          <a:xfrm>
            <a:off x="900000" y="6840000"/>
            <a:ext cx="6472440" cy="532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" name="CustomShape 4"/>
          <p:cNvSpPr/>
          <p:nvPr/>
        </p:nvSpPr>
        <p:spPr>
          <a:xfrm>
            <a:off x="180000" y="6840000"/>
            <a:ext cx="532440" cy="532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ustomShape 1"/>
          <p:cNvSpPr/>
          <p:nvPr/>
        </p:nvSpPr>
        <p:spPr>
          <a:xfrm>
            <a:off x="0" y="3150000"/>
            <a:ext cx="9712440" cy="12524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stomShape 1"/>
          <p:cNvSpPr/>
          <p:nvPr/>
        </p:nvSpPr>
        <p:spPr>
          <a:xfrm>
            <a:off x="0" y="3150000"/>
            <a:ext cx="9712440" cy="12524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stomShape 1"/>
          <p:cNvSpPr/>
          <p:nvPr/>
        </p:nvSpPr>
        <p:spPr>
          <a:xfrm>
            <a:off x="0" y="180000"/>
            <a:ext cx="9712440" cy="125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" name="CustomShape 2"/>
          <p:cNvSpPr/>
          <p:nvPr/>
        </p:nvSpPr>
        <p:spPr>
          <a:xfrm>
            <a:off x="7560000" y="6840000"/>
            <a:ext cx="2512440" cy="5324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4" name="CustomShape 3"/>
          <p:cNvSpPr/>
          <p:nvPr/>
        </p:nvSpPr>
        <p:spPr>
          <a:xfrm>
            <a:off x="900000" y="6840000"/>
            <a:ext cx="6472440" cy="5324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5" name="CustomShape 4"/>
          <p:cNvSpPr/>
          <p:nvPr/>
        </p:nvSpPr>
        <p:spPr>
          <a:xfrm>
            <a:off x="180000" y="6840000"/>
            <a:ext cx="532440" cy="5324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3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53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75"/>
          <p:cNvSpPr/>
          <p:nvPr/>
        </p:nvSpPr>
        <p:spPr>
          <a:xfrm>
            <a:off x="360000" y="333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Lecture 08 – Image Detection and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CustomShape 76"/>
          <p:cNvSpPr/>
          <p:nvPr/>
        </p:nvSpPr>
        <p:spPr>
          <a:xfrm>
            <a:off x="540000" y="4680000"/>
            <a:ext cx="9172440" cy="25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7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ustomShape 2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CustomShape 29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CustomShape 30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Box 6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400" cy="124848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7560000" y="1087920"/>
            <a:ext cx="972360" cy="12484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9" name="CustomShape 31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Joseph Redmon /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 End-to-End Architecture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698760" y="3552480"/>
            <a:ext cx="9017640" cy="330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83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CustomShape 8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CustomShape 85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CustomShape 86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Box 15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1160" cy="323640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6305040" y="2348640"/>
            <a:ext cx="2871360" cy="32277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45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ustomShape 46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CustomShape 47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CustomShape 48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Box 9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6660000" y="1267920"/>
            <a:ext cx="3236400" cy="124848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8820000" y="1267920"/>
            <a:ext cx="1072080" cy="12484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5" name="CustomShape 49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at pixel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620640" y="3058920"/>
            <a:ext cx="3695760" cy="287748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4549680" y="3045600"/>
            <a:ext cx="4986720" cy="289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5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– Mask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CustomShape 52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CustomShape 5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CustomShape 54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 Box 10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660360" y="1267920"/>
            <a:ext cx="3236400" cy="124848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8820000" y="1267920"/>
            <a:ext cx="1072080" cy="12484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5" name="CustomShape 55"/>
          <p:cNvSpPr/>
          <p:nvPr/>
        </p:nvSpPr>
        <p:spPr>
          <a:xfrm>
            <a:off x="36036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 R-CNN with Binary Mask (2017)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1186560" y="2278440"/>
            <a:ext cx="7809840" cy="437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57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- 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ustomShape 5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CustomShape 59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CustomShape 60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Box 11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CustomShape 61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800000" y="2471760"/>
            <a:ext cx="6597000" cy="418176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1620000" y="2340000"/>
            <a:ext cx="3416760" cy="431352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5" name=""/>
          <p:cNvSpPr/>
          <p:nvPr/>
        </p:nvSpPr>
        <p:spPr>
          <a:xfrm>
            <a:off x="5040000" y="2340000"/>
            <a:ext cx="3416760" cy="431352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56" name=""/>
          <p:cNvSpPr/>
          <p:nvPr/>
        </p:nvSpPr>
        <p:spPr>
          <a:xfrm>
            <a:off x="1260000" y="4500000"/>
            <a:ext cx="896760" cy="17676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7920000" y="4500000"/>
            <a:ext cx="896760" cy="17676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6660720" y="1267920"/>
            <a:ext cx="3236400" cy="1248480"/>
          </a:xfrm>
          <a:prstGeom prst="rect">
            <a:avLst/>
          </a:prstGeom>
          <a:ln w="0">
            <a:noFill/>
          </a:ln>
        </p:spPr>
      </p:pic>
      <p:sp>
        <p:nvSpPr>
          <p:cNvPr id="159" name=""/>
          <p:cNvSpPr/>
          <p:nvPr/>
        </p:nvSpPr>
        <p:spPr>
          <a:xfrm>
            <a:off x="8820360" y="1267920"/>
            <a:ext cx="1072080" cy="12484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68"/>
          <p:cNvSpPr/>
          <p:nvPr/>
        </p:nvSpPr>
        <p:spPr>
          <a:xfrm>
            <a:off x="360000" y="333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– You Look Once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69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CustomShape 71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CustomShape 7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CustomShape 73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Box 13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400" cy="1248480"/>
          </a:xfrm>
          <a:prstGeom prst="rect">
            <a:avLst/>
          </a:prstGeom>
          <a:ln w="0">
            <a:noFill/>
          </a:ln>
        </p:spPr>
      </p:pic>
      <p:sp>
        <p:nvSpPr>
          <p:cNvPr id="167" name=""/>
          <p:cNvSpPr/>
          <p:nvPr/>
        </p:nvSpPr>
        <p:spPr>
          <a:xfrm>
            <a:off x="7560000" y="1087920"/>
            <a:ext cx="972360" cy="12484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8" name="CustomShape 74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You Look Once (YoLo - 2015 - now)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input image  passes through convolutional backbone (e.g., Darknet)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output is a feature map of lower spatial resolution (e.g for instance, 80×80, 20x20 )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The split is applied on the latent (feature map), not the raw input. Each feature cell corresponds to a specific spatial region (receptive field) of the input image.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1600200" y="3886200"/>
            <a:ext cx="7483320" cy="27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90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CustomShape 91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stomShape 9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CustomShape 93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Box 16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564200" y="2559600"/>
            <a:ext cx="6591960" cy="4283280"/>
          </a:xfrm>
          <a:prstGeom prst="rect">
            <a:avLst/>
          </a:prstGeom>
          <a:ln w="0">
            <a:noFill/>
          </a:ln>
        </p:spPr>
      </p:pic>
      <p:sp>
        <p:nvSpPr>
          <p:cNvPr id="176" name="CustomShape 94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Regression is the key!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 are treated as continuous variablesin normalized image coordinates.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(x,y,w,h)=(0.25,0.40,0.20,0.10)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8400" cy="154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39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ustomShape 40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stomShape 41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CustomShape 42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Box 8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43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1850400" y="3212640"/>
            <a:ext cx="2934720" cy="2972160"/>
          </a:xfrm>
          <a:prstGeom prst="rect">
            <a:avLst/>
          </a:prstGeom>
          <a:ln w="36720"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5750640" y="3224880"/>
            <a:ext cx="2934720" cy="2972160"/>
          </a:xfrm>
          <a:prstGeom prst="rect">
            <a:avLst/>
          </a:prstGeom>
          <a:ln w="3672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5486400" y="336600"/>
            <a:ext cx="4208400" cy="154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63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stomShape 6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stomShape 65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CustomShape 66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 Box 12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67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  bounding boxes and confidences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P(object): [0,1]  quantifies the confidence that any object occupies this box (not background)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5486400" y="33660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1528200" y="3285000"/>
            <a:ext cx="3050280" cy="2970360"/>
          </a:xfrm>
          <a:prstGeom prst="rect">
            <a:avLst/>
          </a:prstGeom>
          <a:ln w="36720"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5611680" y="3369240"/>
            <a:ext cx="3037680" cy="29581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Topics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360000" y="1980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Review of Lecture 10 – CNN Applications and Tricks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 vs 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Object Detection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Segmentation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Practice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Picture 1" descr=""/>
          <p:cNvPicPr/>
          <p:nvPr/>
        </p:nvPicPr>
        <p:blipFill>
          <a:blip r:embed="rId1"/>
          <a:stretch/>
        </p:blipFill>
        <p:spPr>
          <a:xfrm>
            <a:off x="2932920" y="3657960"/>
            <a:ext cx="5752440" cy="2741400"/>
          </a:xfrm>
          <a:prstGeom prst="rect">
            <a:avLst/>
          </a:prstGeom>
          <a:ln w="0">
            <a:noFill/>
          </a:ln>
        </p:spPr>
      </p:pic>
      <p:sp>
        <p:nvSpPr>
          <p:cNvPr id="51" name="Oval 2"/>
          <p:cNvSpPr/>
          <p:nvPr/>
        </p:nvSpPr>
        <p:spPr>
          <a:xfrm>
            <a:off x="3034800" y="6062040"/>
            <a:ext cx="254880" cy="2174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2" name="Oval 3"/>
          <p:cNvSpPr/>
          <p:nvPr/>
        </p:nvSpPr>
        <p:spPr>
          <a:xfrm>
            <a:off x="3399840" y="6069960"/>
            <a:ext cx="254520" cy="2178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3" name="Oval 4"/>
          <p:cNvSpPr/>
          <p:nvPr/>
        </p:nvSpPr>
        <p:spPr>
          <a:xfrm>
            <a:off x="3819240" y="6062040"/>
            <a:ext cx="254880" cy="2174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4" name="Oval 5"/>
          <p:cNvSpPr/>
          <p:nvPr/>
        </p:nvSpPr>
        <p:spPr>
          <a:xfrm>
            <a:off x="4184280" y="6062040"/>
            <a:ext cx="254880" cy="21744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55" name="Oval 6"/>
          <p:cNvSpPr/>
          <p:nvPr/>
        </p:nvSpPr>
        <p:spPr>
          <a:xfrm>
            <a:off x="4969800" y="6069960"/>
            <a:ext cx="254880" cy="217800"/>
          </a:xfrm>
          <a:prstGeom prst="ellipse">
            <a:avLst/>
          </a:prstGeom>
          <a:solidFill>
            <a:srgbClr val="00b05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02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CustomShape 103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104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CustomShape 105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 Box 18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CustomShape 106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</a:t>
            </a: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 = P(class) =&gt; P(car) = 0.8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Conditionated Prob: e.g P(class | object) =&gt; P(car) = 0.9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Confidence: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P(Object) * P (Car | Object)   = 0.72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597600" y="3942720"/>
            <a:ext cx="2468160" cy="2310480"/>
          </a:xfrm>
          <a:prstGeom prst="rect">
            <a:avLst/>
          </a:prstGeom>
          <a:ln w="36720"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6885360" y="3886200"/>
            <a:ext cx="2485800" cy="2326680"/>
          </a:xfrm>
          <a:prstGeom prst="rect">
            <a:avLst/>
          </a:prstGeom>
          <a:ln w="36720"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tretch/>
        </p:blipFill>
        <p:spPr>
          <a:xfrm>
            <a:off x="3194280" y="3894840"/>
            <a:ext cx="3580200" cy="2292840"/>
          </a:xfrm>
          <a:prstGeom prst="rect">
            <a:avLst/>
          </a:prstGeom>
          <a:ln w="36720">
            <a:noFill/>
          </a:ln>
        </p:spPr>
      </p:pic>
      <p:pic>
        <p:nvPicPr>
          <p:cNvPr id="205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8400" cy="154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20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CustomShape 121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12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123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 Box 21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124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Each cell predicts: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4 Coordinates (X,Y,W,H)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1 Confidence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I.E PASCAL VOC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7x7 Grid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 Bounding Box / Cell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20 Classes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7 * 7 * (2 * 5 + 20) = 7x7*30 tensors per cell =&gt; 1470 predictions per image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4417200" y="2267640"/>
            <a:ext cx="4799160" cy="3217320"/>
          </a:xfrm>
          <a:prstGeom prst="rect">
            <a:avLst/>
          </a:prstGeom>
          <a:ln w="36720"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5486400" y="336600"/>
            <a:ext cx="4208400" cy="154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14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CustomShape 115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116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CustomShape 117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 Box 20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CustomShape 118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Non-Maximum Supression (NMS)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Sort all boxes by confidence score (P(object)×P(class).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Pick the box with the highest score → keep it as the best detection.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Compute IoU between this box and all others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Remove all boxes with IoU above the suppression threshold (e.g., 0.5)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Repeat until all boxes are processed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659880" y="4324680"/>
            <a:ext cx="1624680" cy="1617480"/>
          </a:xfrm>
          <a:prstGeom prst="rect">
            <a:avLst/>
          </a:prstGeom>
          <a:ln w="3672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7315200" y="2183760"/>
            <a:ext cx="2513160" cy="1472400"/>
          </a:xfrm>
          <a:prstGeom prst="rect">
            <a:avLst/>
          </a:prstGeom>
          <a:ln w="36720"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6392160" y="4355280"/>
            <a:ext cx="2282400" cy="2272680"/>
          </a:xfrm>
          <a:prstGeom prst="rect">
            <a:avLst/>
          </a:prstGeom>
          <a:ln w="36720">
            <a:noFill/>
          </a:ln>
        </p:spPr>
      </p:pic>
      <p:sp>
        <p:nvSpPr>
          <p:cNvPr id="223" name=""/>
          <p:cNvSpPr/>
          <p:nvPr/>
        </p:nvSpPr>
        <p:spPr>
          <a:xfrm flipV="1">
            <a:off x="2971800" y="5234400"/>
            <a:ext cx="3200400" cy="234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21600" bIns="-216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24" name=""/>
          <p:cNvSpPr/>
          <p:nvPr/>
        </p:nvSpPr>
        <p:spPr>
          <a:xfrm>
            <a:off x="4275000" y="4800600"/>
            <a:ext cx="752760" cy="6012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NMS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5486400" y="33660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5"/>
          <a:stretch/>
        </p:blipFill>
        <p:spPr>
          <a:xfrm>
            <a:off x="1828800" y="5486400"/>
            <a:ext cx="2258640" cy="14464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26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CustomShape 127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CustomShape 128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129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 Box 22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CustomShape 130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Match example to the right cell (ground-truth)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457200" y="3074400"/>
            <a:ext cx="2658600" cy="2639160"/>
          </a:xfrm>
          <a:prstGeom prst="rect">
            <a:avLst/>
          </a:prstGeom>
          <a:ln w="36720">
            <a:noFill/>
          </a:ln>
        </p:spPr>
      </p:pic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3501000" y="3043800"/>
            <a:ext cx="2741760" cy="2721960"/>
          </a:xfrm>
          <a:prstGeom prst="rect">
            <a:avLst/>
          </a:prstGeom>
          <a:ln w="36720">
            <a:noFill/>
          </a:ln>
        </p:spPr>
      </p:pic>
      <p:pic>
        <p:nvPicPr>
          <p:cNvPr id="236" name="" descr=""/>
          <p:cNvPicPr/>
          <p:nvPr/>
        </p:nvPicPr>
        <p:blipFill>
          <a:blip r:embed="rId4"/>
          <a:stretch/>
        </p:blipFill>
        <p:spPr>
          <a:xfrm>
            <a:off x="6303240" y="3053160"/>
            <a:ext cx="3229200" cy="26604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32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CustomShape 133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134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ustomShape 135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 Box 23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136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Predict Bounding-Boxes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Selects the best fit and increases its confidence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all other predictions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4343400" y="3701160"/>
            <a:ext cx="2970360" cy="2926800"/>
          </a:xfrm>
          <a:prstGeom prst="rect">
            <a:avLst/>
          </a:prstGeom>
          <a:ln w="36720">
            <a:noFill/>
          </a:ln>
        </p:spPr>
      </p:pic>
      <p:sp>
        <p:nvSpPr>
          <p:cNvPr id="245" name=""/>
          <p:cNvSpPr/>
          <p:nvPr/>
        </p:nvSpPr>
        <p:spPr>
          <a:xfrm>
            <a:off x="2514600" y="3657600"/>
            <a:ext cx="2286000" cy="1600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46" name=""/>
          <p:cNvSpPr/>
          <p:nvPr/>
        </p:nvSpPr>
        <p:spPr>
          <a:xfrm flipH="1" flipV="1">
            <a:off x="3886200" y="2971800"/>
            <a:ext cx="1600200" cy="1828800"/>
          </a:xfrm>
          <a:prstGeom prst="line">
            <a:avLst/>
          </a:prstGeom>
          <a:ln w="36720">
            <a:solidFill>
              <a:srgbClr val="3faf46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44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145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CustomShape 146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CustomShape 147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 Box 25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CustomShape 148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Penalizes when the prediction does not match any class (i.e., background).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1600200" y="3038040"/>
            <a:ext cx="2483280" cy="2446920"/>
          </a:xfrm>
          <a:prstGeom prst="rect">
            <a:avLst/>
          </a:prstGeom>
          <a:ln w="36720">
            <a:noFill/>
          </a:ln>
        </p:spPr>
      </p:pic>
      <p:pic>
        <p:nvPicPr>
          <p:cNvPr id="255" name="" descr=""/>
          <p:cNvPicPr/>
          <p:nvPr/>
        </p:nvPicPr>
        <p:blipFill>
          <a:blip r:embed="rId3"/>
          <a:stretch/>
        </p:blipFill>
        <p:spPr>
          <a:xfrm>
            <a:off x="5220720" y="2971800"/>
            <a:ext cx="2550240" cy="25131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96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CustomShape 97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CustomShape 98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CustomShape 99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 Box 17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685800" y="2400480"/>
            <a:ext cx="8780400" cy="37702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00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CustomShape 13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ustomShape 139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CustomShape 140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 Box 24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730080" y="2094480"/>
            <a:ext cx="8780400" cy="37702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42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CustomShape 143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CustomShape 150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CustomShape 151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 Box 26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tretch/>
        </p:blipFill>
        <p:spPr>
          <a:xfrm>
            <a:off x="501480" y="1827720"/>
            <a:ext cx="6355080" cy="2728800"/>
          </a:xfrm>
          <a:prstGeom prst="rect">
            <a:avLst/>
          </a:prstGeom>
          <a:ln w="36720">
            <a:noFill/>
          </a:ln>
        </p:spPr>
      </p:pic>
      <p:pic>
        <p:nvPicPr>
          <p:cNvPr id="277" name="" descr=""/>
          <p:cNvPicPr/>
          <p:nvPr/>
        </p:nvPicPr>
        <p:blipFill>
          <a:blip r:embed="rId3"/>
          <a:stretch/>
        </p:blipFill>
        <p:spPr>
          <a:xfrm>
            <a:off x="228600" y="4466880"/>
            <a:ext cx="3871080" cy="2033280"/>
          </a:xfrm>
          <a:prstGeom prst="rect">
            <a:avLst/>
          </a:prstGeom>
          <a:ln w="36720">
            <a:noFill/>
          </a:ln>
        </p:spPr>
      </p:pic>
      <p:pic>
        <p:nvPicPr>
          <p:cNvPr id="278" name="" descr=""/>
          <p:cNvPicPr/>
          <p:nvPr/>
        </p:nvPicPr>
        <p:blipFill>
          <a:blip r:embed="rId4"/>
          <a:stretch/>
        </p:blipFill>
        <p:spPr>
          <a:xfrm>
            <a:off x="4572000" y="3429000"/>
            <a:ext cx="5111280" cy="2879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56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CustomShape 157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CustomShape 158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CustomShape 159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 Box 27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CustomShape 160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3657600" y="4293360"/>
            <a:ext cx="5580360" cy="2206800"/>
          </a:xfrm>
          <a:prstGeom prst="rect">
            <a:avLst/>
          </a:prstGeom>
          <a:ln w="36720"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590760" y="1647720"/>
            <a:ext cx="6494400" cy="23414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vs Segmentation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CustomShape 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CustomShape 4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 Box 3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1160" cy="323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222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CustomShape 223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CustomShape 224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CustomShape 225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 Box 38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CustomShape 226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mAP measures a detector’s average precision across all classes.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685800" y="2229120"/>
            <a:ext cx="6494400" cy="2341440"/>
          </a:xfrm>
          <a:prstGeom prst="rect">
            <a:avLst/>
          </a:prstGeom>
          <a:ln w="36720"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1600200" y="5257800"/>
            <a:ext cx="1893600" cy="781200"/>
          </a:xfrm>
          <a:prstGeom prst="rect">
            <a:avLst/>
          </a:prstGeom>
          <a:ln w="36720">
            <a:noFill/>
          </a:ln>
        </p:spPr>
      </p:pic>
      <p:pic>
        <p:nvPicPr>
          <p:cNvPr id="297" name="" descr=""/>
          <p:cNvPicPr/>
          <p:nvPr/>
        </p:nvPicPr>
        <p:blipFill>
          <a:blip r:embed="rId4"/>
          <a:stretch/>
        </p:blipFill>
        <p:spPr>
          <a:xfrm>
            <a:off x="4504680" y="4800960"/>
            <a:ext cx="5027760" cy="19882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53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Yolo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CustomShape 10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CustomShape 109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CustomShape 110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 Box 19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CustomShape 111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This exercise will utilize Ultralytics (www.ultralytics.com) as the framework.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Single Image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Frame by Frame (Video / Camera)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Check out the GitHub repository, specifically the yolo-ultralytics folder.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83"/>
          <p:cNvSpPr/>
          <p:nvPr/>
        </p:nvSpPr>
        <p:spPr>
          <a:xfrm>
            <a:off x="360000" y="333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– Training and Annotation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13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CustomShape 15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CustomShape 155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CustomShape 162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Text Box 28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CustomShape 163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Each image must include: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 coordinates (4 points) and the corresponding class label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Bounding boxes should be relative (normalized), not absolute pixel coordinates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Avaliable annotation tools: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LabelImg (simple and lightweight)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LabelMe (browser-based)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CVAT (advanced, collaborative)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Roboflow Annotate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4707000" y="3444840"/>
            <a:ext cx="5122080" cy="318384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65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CustomShape 166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CustomShape 167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CustomShape 168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 Box 29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CustomShape 169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4080" cy="500616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22" name=""/>
          <p:cNvSpPr/>
          <p:nvPr/>
        </p:nvSpPr>
        <p:spPr>
          <a:xfrm>
            <a:off x="4769280" y="3054960"/>
            <a:ext cx="4374000" cy="6019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5 0.360417 0.459375 0.229167 0.165625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6 0.575000 0.543750 0.216667 0.162500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"/>
          <p:cNvSpPr/>
          <p:nvPr/>
        </p:nvSpPr>
        <p:spPr>
          <a:xfrm>
            <a:off x="1215000" y="3429000"/>
            <a:ext cx="913680" cy="91368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4" name=""/>
          <p:cNvSpPr/>
          <p:nvPr/>
        </p:nvSpPr>
        <p:spPr>
          <a:xfrm>
            <a:off x="2052720" y="3889440"/>
            <a:ext cx="918360" cy="9104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7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CustomShape 172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CustomShape 17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CustomShape 174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 Box 30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CustomShape 175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4080" cy="500616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33" name=""/>
          <p:cNvSpPr/>
          <p:nvPr/>
        </p:nvSpPr>
        <p:spPr>
          <a:xfrm>
            <a:off x="4769280" y="3054960"/>
            <a:ext cx="4374000" cy="60192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5 0.360417 0.459375 0.229167 0.165625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6 0.575000 0.543750 0.216667 0.162500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1215000" y="3429000"/>
            <a:ext cx="913680" cy="91368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35" name=""/>
          <p:cNvSpPr/>
          <p:nvPr/>
        </p:nvSpPr>
        <p:spPr>
          <a:xfrm>
            <a:off x="2052720" y="3889440"/>
            <a:ext cx="918360" cy="9104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5743800" y="4003920"/>
            <a:ext cx="1570680" cy="218952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37" name=""/>
          <p:cNvSpPr/>
          <p:nvPr/>
        </p:nvSpPr>
        <p:spPr>
          <a:xfrm>
            <a:off x="1064520" y="3200400"/>
            <a:ext cx="306360" cy="3459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"/>
          <p:cNvSpPr/>
          <p:nvPr/>
        </p:nvSpPr>
        <p:spPr>
          <a:xfrm>
            <a:off x="2664720" y="3657600"/>
            <a:ext cx="306360" cy="6015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77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Yolo Training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CustomShape 17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CustomShape 179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CustomShape 180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Text Box 31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CustomShape 181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5327280" y="514440"/>
            <a:ext cx="4208400" cy="1541520"/>
          </a:xfrm>
          <a:prstGeom prst="rect">
            <a:avLst/>
          </a:prstGeom>
          <a:ln w="0"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360000" y="1600200"/>
            <a:ext cx="3754080" cy="500616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47" name=""/>
          <p:cNvSpPr/>
          <p:nvPr/>
        </p:nvSpPr>
        <p:spPr>
          <a:xfrm>
            <a:off x="1215000" y="3429000"/>
            <a:ext cx="913680" cy="91368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8" name=""/>
          <p:cNvSpPr/>
          <p:nvPr/>
        </p:nvSpPr>
        <p:spPr>
          <a:xfrm>
            <a:off x="2052720" y="3889440"/>
            <a:ext cx="918360" cy="910440"/>
          </a:xfrm>
          <a:prstGeom prst="rect">
            <a:avLst/>
          </a:prstGeom>
          <a:noFill/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49" name=""/>
          <p:cNvSpPr/>
          <p:nvPr/>
        </p:nvSpPr>
        <p:spPr>
          <a:xfrm>
            <a:off x="1064520" y="3200400"/>
            <a:ext cx="306360" cy="3459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2664720" y="3657600"/>
            <a:ext cx="306360" cy="6015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>
            <a:off x="4395960" y="2286000"/>
            <a:ext cx="2918520" cy="319968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pic>
        <p:nvPicPr>
          <p:cNvPr id="352" name="" descr=""/>
          <p:cNvPicPr/>
          <p:nvPr/>
        </p:nvPicPr>
        <p:blipFill>
          <a:blip r:embed="rId4"/>
          <a:stretch/>
        </p:blipFill>
        <p:spPr>
          <a:xfrm>
            <a:off x="7896600" y="2286000"/>
            <a:ext cx="1703880" cy="3018240"/>
          </a:xfrm>
          <a:prstGeom prst="rect">
            <a:avLst/>
          </a:prstGeom>
          <a:ln w="54720">
            <a:solidFill>
              <a:srgbClr val="3465a4"/>
            </a:solidFill>
            <a:round/>
          </a:ln>
        </p:spPr>
      </p:pic>
      <p:sp>
        <p:nvSpPr>
          <p:cNvPr id="353" name=""/>
          <p:cNvSpPr/>
          <p:nvPr/>
        </p:nvSpPr>
        <p:spPr>
          <a:xfrm>
            <a:off x="6400800" y="5802480"/>
            <a:ext cx="1207080" cy="3690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85"/>
          <p:cNvSpPr/>
          <p:nvPr/>
        </p:nvSpPr>
        <p:spPr>
          <a:xfrm>
            <a:off x="360000" y="333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U-Net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87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ustomShape 18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CustomShape 189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CustomShape 190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 Box 32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CustomShape 191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Process of assigning a label to each pixel in an image to partition it into meaningful regions.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Precise object localization and delineation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Precise object localization and delineation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State-of-The-Art Architectures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FCN (Fully Conv. Networks)(*)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U-NET(*)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DeepLab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Mask R-CNN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5453640" y="336600"/>
            <a:ext cx="4147560" cy="160164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8300520" y="351720"/>
            <a:ext cx="1300680" cy="1477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24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CustomShape 242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ustomShape 24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CustomShape 244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Text Box 41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" descr=""/>
          <p:cNvPicPr/>
          <p:nvPr/>
        </p:nvPicPr>
        <p:blipFill>
          <a:blip r:embed="rId1"/>
          <a:stretch/>
        </p:blipFill>
        <p:spPr>
          <a:xfrm>
            <a:off x="5453640" y="336600"/>
            <a:ext cx="4147560" cy="1601640"/>
          </a:xfrm>
          <a:prstGeom prst="rect">
            <a:avLst/>
          </a:prstGeom>
          <a:ln w="0">
            <a:noFill/>
          </a:ln>
        </p:spPr>
      </p:pic>
      <p:sp>
        <p:nvSpPr>
          <p:cNvPr id="369" name=""/>
          <p:cNvSpPr/>
          <p:nvPr/>
        </p:nvSpPr>
        <p:spPr>
          <a:xfrm>
            <a:off x="8300520" y="351720"/>
            <a:ext cx="1300680" cy="1477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2"/>
          <a:srcRect l="0" t="52928" r="0" b="0"/>
          <a:stretch/>
        </p:blipFill>
        <p:spPr>
          <a:xfrm>
            <a:off x="5253120" y="4049640"/>
            <a:ext cx="4348080" cy="1737360"/>
          </a:xfrm>
          <a:prstGeom prst="rect">
            <a:avLst/>
          </a:prstGeom>
          <a:ln w="0">
            <a:noFill/>
          </a:ln>
        </p:spPr>
      </p:pic>
      <p:sp>
        <p:nvSpPr>
          <p:cNvPr id="371" name="CustomShape 245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Types of Segmentation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Semantic Segmentation: Classify each pixel into predefined classes (e.g., road, car, sky).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Instance Segmentation: Detect and delineate each object instance separately.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Panoptic Segmentation: Combines semantic and instance segmentation in a unified view.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3"/>
          <a:srcRect l="0" t="0" r="0" b="52952"/>
          <a:stretch/>
        </p:blipFill>
        <p:spPr>
          <a:xfrm>
            <a:off x="853200" y="3978720"/>
            <a:ext cx="4348080" cy="173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8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Classification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CustomShape 9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CustomShape 10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CustomShape 11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Box 2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260000" y="2707560"/>
            <a:ext cx="8096400" cy="304884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2080" cy="898920"/>
          </a:xfrm>
          <a:prstGeom prst="rect">
            <a:avLst/>
          </a:prstGeom>
          <a:ln w="0">
            <a:noFill/>
          </a:ln>
        </p:spPr>
      </p:pic>
      <p:sp>
        <p:nvSpPr>
          <p:cNvPr id="69" name=""/>
          <p:cNvSpPr/>
          <p:nvPr/>
        </p:nvSpPr>
        <p:spPr>
          <a:xfrm>
            <a:off x="7380000" y="825480"/>
            <a:ext cx="792360" cy="8989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93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CustomShape 19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195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CustomShape 196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 Box 33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ustomShape 197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Applications: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Medical imaging: Tumor or organ segmentation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5453640" y="336600"/>
            <a:ext cx="4147560" cy="1601640"/>
          </a:xfrm>
          <a:prstGeom prst="rect">
            <a:avLst/>
          </a:prstGeom>
          <a:ln w="0">
            <a:noFill/>
          </a:ln>
        </p:spPr>
      </p:pic>
      <p:sp>
        <p:nvSpPr>
          <p:cNvPr id="380" name=""/>
          <p:cNvSpPr/>
          <p:nvPr/>
        </p:nvSpPr>
        <p:spPr>
          <a:xfrm>
            <a:off x="8300520" y="351720"/>
            <a:ext cx="1300680" cy="1477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2"/>
          <a:stretch/>
        </p:blipFill>
        <p:spPr>
          <a:xfrm>
            <a:off x="800640" y="3116880"/>
            <a:ext cx="3771360" cy="2598120"/>
          </a:xfrm>
          <a:prstGeom prst="rect">
            <a:avLst/>
          </a:prstGeom>
          <a:ln w="0">
            <a:noFill/>
          </a:ln>
        </p:spPr>
      </p:pic>
      <p:pic>
        <p:nvPicPr>
          <p:cNvPr id="382" name="" descr=""/>
          <p:cNvPicPr/>
          <p:nvPr/>
        </p:nvPicPr>
        <p:blipFill>
          <a:blip r:embed="rId3"/>
          <a:stretch/>
        </p:blipFill>
        <p:spPr>
          <a:xfrm>
            <a:off x="5319360" y="3308400"/>
            <a:ext cx="4053240" cy="2297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99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CustomShape 200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CustomShape 201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CustomShape 202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 Box 34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CustomShape 203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Applications: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Remote sensing: Land cover mapping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" descr=""/>
          <p:cNvPicPr/>
          <p:nvPr/>
        </p:nvPicPr>
        <p:blipFill>
          <a:blip r:embed="rId1"/>
          <a:stretch/>
        </p:blipFill>
        <p:spPr>
          <a:xfrm>
            <a:off x="5453640" y="336600"/>
            <a:ext cx="4147560" cy="160164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8300520" y="351720"/>
            <a:ext cx="1300680" cy="1477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2"/>
          <a:stretch/>
        </p:blipFill>
        <p:spPr>
          <a:xfrm>
            <a:off x="5596200" y="3200400"/>
            <a:ext cx="4005000" cy="1959480"/>
          </a:xfrm>
          <a:prstGeom prst="rect">
            <a:avLst/>
          </a:prstGeom>
          <a:ln w="0">
            <a:noFill/>
          </a:ln>
        </p:spPr>
      </p:pic>
      <p:pic>
        <p:nvPicPr>
          <p:cNvPr id="392" name="" descr=""/>
          <p:cNvPicPr/>
          <p:nvPr/>
        </p:nvPicPr>
        <p:blipFill>
          <a:blip r:embed="rId3"/>
          <a:stretch/>
        </p:blipFill>
        <p:spPr>
          <a:xfrm>
            <a:off x="540360" y="3208680"/>
            <a:ext cx="4717440" cy="204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205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Segmentation Task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CustomShape 206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CustomShape 207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CustomShape 208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 Box 35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CustomShape 209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Applications: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Autonomous vehicles: Road scene understanding.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5453640" y="336600"/>
            <a:ext cx="4147560" cy="1601640"/>
          </a:xfrm>
          <a:prstGeom prst="rect">
            <a:avLst/>
          </a:prstGeom>
          <a:ln w="0">
            <a:noFill/>
          </a:ln>
        </p:spPr>
      </p:pic>
      <p:sp>
        <p:nvSpPr>
          <p:cNvPr id="400" name=""/>
          <p:cNvSpPr/>
          <p:nvPr/>
        </p:nvSpPr>
        <p:spPr>
          <a:xfrm>
            <a:off x="8300520" y="351720"/>
            <a:ext cx="1300680" cy="14770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2"/>
          <a:stretch/>
        </p:blipFill>
        <p:spPr>
          <a:xfrm>
            <a:off x="2561400" y="2743200"/>
            <a:ext cx="5211000" cy="346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21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Fully Convolutional Network (FCN)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CustomShape 212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CustomShape 21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CustomShape 214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Text Box 36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CustomShape 215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Applications: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Replace fully connected layers in CNNs with convolutional layers to produce dense pixel-level predictions.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Encoder derived from classical classification networks (e.g., VGG, AlexNet).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Decoder built using upsampling (deconvolution) layers to recover spatial resolution.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Skip connections from shallow layers to refine details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6400800" y="2602080"/>
            <a:ext cx="3231000" cy="1741320"/>
          </a:xfrm>
          <a:prstGeom prst="rect">
            <a:avLst/>
          </a:prstGeom>
          <a:ln w="0">
            <a:noFill/>
          </a:ln>
        </p:spPr>
      </p:pic>
      <p:pic>
        <p:nvPicPr>
          <p:cNvPr id="409" name="" descr=""/>
          <p:cNvPicPr/>
          <p:nvPr/>
        </p:nvPicPr>
        <p:blipFill>
          <a:blip r:embed="rId2"/>
          <a:stretch/>
        </p:blipFill>
        <p:spPr>
          <a:xfrm>
            <a:off x="685800" y="4343400"/>
            <a:ext cx="6499440" cy="228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253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CustomShape 25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CustomShape 255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CustomShape 256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 Box 43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CustomShape 257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U-Net (Encoder and Decoder)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Symmetric encoder–decoder with dense skip links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1c1c1c"/>
                </a:solidFill>
                <a:latin typeface="Calibri"/>
                <a:ea typeface="DejaVu Sans"/>
              </a:rPr>
              <a:t>Encoder (contracting path) captures context through convolution + pooling.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1c1c1c"/>
                </a:solidFill>
                <a:latin typeface="Calibri"/>
                <a:ea typeface="DejaVu Sans"/>
              </a:rPr>
              <a:t>Decoder (expanding path) upsamples using transposed convolutions.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2982600" y="3894840"/>
            <a:ext cx="4288320" cy="2607120"/>
          </a:xfrm>
          <a:prstGeom prst="rect">
            <a:avLst/>
          </a:prstGeom>
          <a:ln w="0">
            <a:noFill/>
          </a:ln>
        </p:spPr>
      </p:pic>
      <p:sp>
        <p:nvSpPr>
          <p:cNvPr id="417" name=""/>
          <p:cNvSpPr/>
          <p:nvPr/>
        </p:nvSpPr>
        <p:spPr>
          <a:xfrm>
            <a:off x="2865600" y="3812760"/>
            <a:ext cx="2221200" cy="268920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8" name=""/>
          <p:cNvSpPr/>
          <p:nvPr/>
        </p:nvSpPr>
        <p:spPr>
          <a:xfrm>
            <a:off x="5088600" y="3812760"/>
            <a:ext cx="2221200" cy="268920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9" name=""/>
          <p:cNvSpPr/>
          <p:nvPr/>
        </p:nvSpPr>
        <p:spPr>
          <a:xfrm>
            <a:off x="2286000" y="5029200"/>
            <a:ext cx="928440" cy="240480"/>
          </a:xfrm>
          <a:prstGeom prst="rect">
            <a:avLst/>
          </a:prstGeom>
          <a:solidFill>
            <a:srgbClr val="ff0000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Encoder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>
            <a:off x="6960960" y="5029200"/>
            <a:ext cx="811440" cy="228600"/>
          </a:xfrm>
          <a:prstGeom prst="rect">
            <a:avLst/>
          </a:prstGeom>
          <a:solidFill>
            <a:srgbClr val="2a6099">
              <a:alpha val="5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88560" bIns="885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rial"/>
                <a:ea typeface="DejaVu Sans"/>
              </a:rPr>
              <a:t>Decoder</a:t>
            </a:r>
            <a:endParaRPr b="0" lang="en-US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2"/>
          <a:stretch/>
        </p:blipFill>
        <p:spPr>
          <a:xfrm>
            <a:off x="6476040" y="808920"/>
            <a:ext cx="3236400" cy="124848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>
            <a:off x="8640360" y="685800"/>
            <a:ext cx="1072080" cy="12484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3" name=""/>
          <p:cNvSpPr txBox="1"/>
          <p:nvPr/>
        </p:nvSpPr>
        <p:spPr>
          <a:xfrm>
            <a:off x="4536000" y="6436800"/>
            <a:ext cx="1143000" cy="401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Bottleneck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247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Learnable Upsampling</a:t>
            </a:r>
            <a:endParaRPr b="1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CustomShape 24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CustomShape 249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 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CustomShape 250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Text Box 42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CustomShape 251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1c1c1c"/>
                </a:solidFill>
                <a:latin typeface="Calibri"/>
                <a:ea typeface="DejaVu Sans"/>
              </a:rPr>
              <a:t>Simple Upsampling: Fixed Interpolation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1c1c1c"/>
                </a:solidFill>
                <a:latin typeface="Calibri"/>
                <a:ea typeface="DejaVu Sans"/>
              </a:rPr>
              <a:t>Learnable Upsampling: Transpose convolution learns the inverse mapping of a convolution to produce larger feature maps.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rcRect l="0" t="0" r="0" b="6877"/>
          <a:stretch/>
        </p:blipFill>
        <p:spPr>
          <a:xfrm>
            <a:off x="2743200" y="3395520"/>
            <a:ext cx="4572000" cy="3462480"/>
          </a:xfrm>
          <a:prstGeom prst="rect">
            <a:avLst/>
          </a:prstGeom>
          <a:ln w="0">
            <a:noFill/>
          </a:ln>
        </p:spPr>
      </p:pic>
      <p:pic>
        <p:nvPicPr>
          <p:cNvPr id="431" name="" descr=""/>
          <p:cNvPicPr/>
          <p:nvPr/>
        </p:nvPicPr>
        <p:blipFill>
          <a:blip r:embed="rId2"/>
          <a:srcRect l="7140" t="23800" r="14293" b="18601"/>
          <a:stretch/>
        </p:blipFill>
        <p:spPr>
          <a:xfrm>
            <a:off x="3429000" y="1647720"/>
            <a:ext cx="2514240" cy="914040"/>
          </a:xfrm>
          <a:prstGeom prst="rect">
            <a:avLst/>
          </a:prstGeom>
          <a:ln w="0">
            <a:noFill/>
          </a:ln>
        </p:spPr>
      </p:pic>
      <p:sp>
        <p:nvSpPr>
          <p:cNvPr id="432" name=""/>
          <p:cNvSpPr txBox="1"/>
          <p:nvPr/>
        </p:nvSpPr>
        <p:spPr>
          <a:xfrm>
            <a:off x="2309400" y="3191760"/>
            <a:ext cx="5478120" cy="65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259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CustomShape 260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CustomShape 261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CustomShape 262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 Box 44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CustomShape 263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 UNET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Paired Input → Mask (Segmentation)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High Annotation Cost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  <a:stretch/>
        </p:blipFill>
        <p:spPr>
          <a:xfrm>
            <a:off x="6673680" y="505800"/>
            <a:ext cx="2927520" cy="1780200"/>
          </a:xfrm>
          <a:prstGeom prst="rect">
            <a:avLst/>
          </a:prstGeom>
          <a:ln w="0">
            <a:noFill/>
          </a:ln>
        </p:spPr>
      </p:pic>
      <p:pic>
        <p:nvPicPr>
          <p:cNvPr id="440" name="" descr=""/>
          <p:cNvPicPr/>
          <p:nvPr/>
        </p:nvPicPr>
        <p:blipFill>
          <a:blip r:embed="rId2"/>
          <a:srcRect l="0" t="0" r="0" b="63398"/>
          <a:stretch/>
        </p:blipFill>
        <p:spPr>
          <a:xfrm>
            <a:off x="619560" y="4114800"/>
            <a:ext cx="8981640" cy="137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265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CustomShape 266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CustomShape 267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CustomShape 268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 Box 45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CustomShape 269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 UNET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Losses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Binary Cross-Entropy (BCE)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Minimize pixel-level differences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Treats each pixel independently, penalizing wrong </a:t>
            </a: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foreground/background classification.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1c1c1c"/>
                </a:solidFill>
                <a:latin typeface="Calibri"/>
                <a:ea typeface="DejaVu Sans"/>
              </a:rPr>
              <a:t>Sensitive to class imbalance (e.g., small objects vs. large background)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6673680" y="505800"/>
            <a:ext cx="2927520" cy="178020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rcRect l="0" t="0" r="0" b="63398"/>
          <a:stretch/>
        </p:blipFill>
        <p:spPr>
          <a:xfrm>
            <a:off x="4114800" y="2286000"/>
            <a:ext cx="5486400" cy="837720"/>
          </a:xfrm>
          <a:prstGeom prst="rect">
            <a:avLst/>
          </a:prstGeom>
          <a:ln w="0">
            <a:noFill/>
          </a:ln>
        </p:spPr>
      </p:pic>
      <p:pic>
        <p:nvPicPr>
          <p:cNvPr id="449" name="" descr=""/>
          <p:cNvPicPr/>
          <p:nvPr/>
        </p:nvPicPr>
        <p:blipFill>
          <a:blip r:embed="rId3"/>
          <a:stretch/>
        </p:blipFill>
        <p:spPr>
          <a:xfrm>
            <a:off x="2114280" y="4963680"/>
            <a:ext cx="6343920" cy="189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271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CustomShape 272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CustomShape 273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CustomShape 274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Text Box 46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CustomShape 275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Training UNET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Losses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Dice Score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1c1c"/>
                </a:solidFill>
                <a:latin typeface="Calibri"/>
                <a:ea typeface="DejaVu Sans"/>
              </a:rPr>
              <a:t>Maximize the overlap between predicted and ground truth masks.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1c1c1c"/>
                </a:solidFill>
                <a:latin typeface="Calibri"/>
                <a:ea typeface="DejaVu Sans"/>
              </a:rPr>
              <a:t>Emphasizes correct segmentation of regions, not individual pixels.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1c1c1c"/>
                </a:solidFill>
                <a:latin typeface="Calibri"/>
                <a:ea typeface="DejaVu Sans"/>
              </a:rPr>
              <a:t>Robust when foreground regions are small (Class Imbalance)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6673680" y="505800"/>
            <a:ext cx="2927520" cy="1780200"/>
          </a:xfrm>
          <a:prstGeom prst="rect">
            <a:avLst/>
          </a:prstGeom>
          <a:ln w="0">
            <a:noFill/>
          </a:ln>
        </p:spPr>
      </p:pic>
      <p:pic>
        <p:nvPicPr>
          <p:cNvPr id="457" name="" descr=""/>
          <p:cNvPicPr/>
          <p:nvPr/>
        </p:nvPicPr>
        <p:blipFill>
          <a:blip r:embed="rId2"/>
          <a:srcRect l="0" t="0" r="0" b="63398"/>
          <a:stretch/>
        </p:blipFill>
        <p:spPr>
          <a:xfrm>
            <a:off x="4114800" y="2286000"/>
            <a:ext cx="5486400" cy="837720"/>
          </a:xfrm>
          <a:prstGeom prst="rect">
            <a:avLst/>
          </a:prstGeom>
          <a:ln w="0">
            <a:noFill/>
          </a:ln>
        </p:spPr>
      </p:pic>
      <p:pic>
        <p:nvPicPr>
          <p:cNvPr id="458" name="" descr=""/>
          <p:cNvPicPr/>
          <p:nvPr/>
        </p:nvPicPr>
        <p:blipFill>
          <a:blip r:embed="rId3"/>
          <a:stretch/>
        </p:blipFill>
        <p:spPr>
          <a:xfrm>
            <a:off x="3581640" y="5029200"/>
            <a:ext cx="3504960" cy="120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277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UNET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CustomShape 278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CustomShape 279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CustomShape 280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Text Box 47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CustomShape 281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Let’s Code!!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tretch/>
        </p:blipFill>
        <p:spPr>
          <a:xfrm>
            <a:off x="3200400" y="2286000"/>
            <a:ext cx="4055400" cy="2466000"/>
          </a:xfrm>
          <a:prstGeom prst="rect">
            <a:avLst/>
          </a:prstGeom>
          <a:ln w="0">
            <a:noFill/>
          </a:ln>
        </p:spPr>
      </p:pic>
      <p:pic>
        <p:nvPicPr>
          <p:cNvPr id="466" name="" descr=""/>
          <p:cNvPicPr/>
          <p:nvPr/>
        </p:nvPicPr>
        <p:blipFill>
          <a:blip r:embed="rId2"/>
          <a:srcRect l="0" t="0" r="0" b="63398"/>
          <a:stretch/>
        </p:blipFill>
        <p:spPr>
          <a:xfrm>
            <a:off x="2743200" y="5257800"/>
            <a:ext cx="5486400" cy="83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78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CustomShape 79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CustomShape 80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CustomShape 81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Box 14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795240" y="2340000"/>
            <a:ext cx="8381160" cy="3236400"/>
          </a:xfrm>
          <a:prstGeom prst="rect">
            <a:avLst/>
          </a:prstGeom>
          <a:ln w="0">
            <a:noFill/>
          </a:ln>
        </p:spPr>
      </p:pic>
      <p:sp>
        <p:nvSpPr>
          <p:cNvPr id="76" name=""/>
          <p:cNvSpPr/>
          <p:nvPr/>
        </p:nvSpPr>
        <p:spPr>
          <a:xfrm>
            <a:off x="3420000" y="2340000"/>
            <a:ext cx="2871360" cy="322776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6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CustomShape 7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1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CustomShape 13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Box 1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rcRect l="0" t="15841" r="0" b="0"/>
          <a:stretch/>
        </p:blipFill>
        <p:spPr>
          <a:xfrm>
            <a:off x="2686320" y="2411280"/>
            <a:ext cx="5410080" cy="408888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7380000" y="825480"/>
            <a:ext cx="2332080" cy="898920"/>
          </a:xfrm>
          <a:prstGeom prst="rect">
            <a:avLst/>
          </a:prstGeom>
          <a:ln w="0">
            <a:noFill/>
          </a:ln>
        </p:spPr>
      </p:pic>
      <p:sp>
        <p:nvSpPr>
          <p:cNvPr id="84" name=""/>
          <p:cNvSpPr/>
          <p:nvPr/>
        </p:nvSpPr>
        <p:spPr>
          <a:xfrm>
            <a:off x="8096040" y="825480"/>
            <a:ext cx="792360" cy="8989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20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CustomShape 21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CustomShape 22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CustomShape 23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Box 5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2080" cy="898920"/>
          </a:xfrm>
          <a:prstGeom prst="rect">
            <a:avLst/>
          </a:prstGeom>
          <a:ln w="0">
            <a:noFill/>
          </a:ln>
        </p:spPr>
      </p:pic>
      <p:sp>
        <p:nvSpPr>
          <p:cNvPr id="91" name=""/>
          <p:cNvSpPr/>
          <p:nvPr/>
        </p:nvSpPr>
        <p:spPr>
          <a:xfrm>
            <a:off x="8096040" y="825480"/>
            <a:ext cx="792360" cy="8989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92" name="CustomShape 15"/>
          <p:cNvSpPr/>
          <p:nvPr/>
        </p:nvSpPr>
        <p:spPr>
          <a:xfrm>
            <a:off x="360000" y="1836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Region Based Convolutional Neural Network (2014) - Ross Girshick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CNN (Classification)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1620000" y="3600000"/>
            <a:ext cx="7196400" cy="251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33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CustomShape 34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CustomShape 35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ustomShape 36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Box 7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7380000" y="825480"/>
            <a:ext cx="2332080" cy="898920"/>
          </a:xfrm>
          <a:prstGeom prst="rect">
            <a:avLst/>
          </a:prstGeom>
          <a:ln w="0">
            <a:noFill/>
          </a:ln>
        </p:spPr>
      </p:pic>
      <p:sp>
        <p:nvSpPr>
          <p:cNvPr id="100" name=""/>
          <p:cNvSpPr/>
          <p:nvPr/>
        </p:nvSpPr>
        <p:spPr>
          <a:xfrm>
            <a:off x="8096040" y="825480"/>
            <a:ext cx="792360" cy="89892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CustomShape 37"/>
          <p:cNvSpPr/>
          <p:nvPr/>
        </p:nvSpPr>
        <p:spPr>
          <a:xfrm>
            <a:off x="360000" y="183600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Selective Search Algorithm (Region Proposal)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080000" y="2510280"/>
            <a:ext cx="7816680" cy="360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6"/>
          <p:cNvSpPr/>
          <p:nvPr/>
        </p:nvSpPr>
        <p:spPr>
          <a:xfrm>
            <a:off x="360000" y="360000"/>
            <a:ext cx="935244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Object Detection - RCNN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CustomShape 17"/>
          <p:cNvSpPr/>
          <p:nvPr/>
        </p:nvSpPr>
        <p:spPr>
          <a:xfrm>
            <a:off x="897120" y="6886080"/>
            <a:ext cx="643968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Computer Vision - Prof. André Hochuli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CustomShape 18"/>
          <p:cNvSpPr/>
          <p:nvPr/>
        </p:nvSpPr>
        <p:spPr>
          <a:xfrm>
            <a:off x="7608600" y="6886080"/>
            <a:ext cx="2277720" cy="35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Lecture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11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ustomShape 19"/>
          <p:cNvSpPr/>
          <p:nvPr/>
        </p:nvSpPr>
        <p:spPr>
          <a:xfrm>
            <a:off x="360000" y="18277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Text Box 4"/>
          <p:cNvSpPr/>
          <p:nvPr/>
        </p:nvSpPr>
        <p:spPr>
          <a:xfrm>
            <a:off x="360000" y="1647720"/>
            <a:ext cx="8314560" cy="45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475680" y="1087920"/>
            <a:ext cx="3236400" cy="124848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7560000" y="1087920"/>
            <a:ext cx="972360" cy="1248480"/>
          </a:xfrm>
          <a:prstGeom prst="rect">
            <a:avLst/>
          </a:prstGeom>
          <a:solidFill>
            <a:srgbClr val="729fcf">
              <a:alpha val="71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rcRect l="1367" t="7139" r="4494" b="9160"/>
          <a:stretch/>
        </p:blipFill>
        <p:spPr>
          <a:xfrm>
            <a:off x="1800000" y="3216960"/>
            <a:ext cx="7242840" cy="3619440"/>
          </a:xfrm>
          <a:prstGeom prst="rect">
            <a:avLst/>
          </a:prstGeom>
          <a:ln w="0">
            <a:noFill/>
          </a:ln>
        </p:spPr>
      </p:pic>
      <p:sp>
        <p:nvSpPr>
          <p:cNvPr id="111" name="CustomShape 25"/>
          <p:cNvSpPr/>
          <p:nvPr/>
        </p:nvSpPr>
        <p:spPr>
          <a:xfrm>
            <a:off x="360000" y="1829520"/>
            <a:ext cx="9172440" cy="46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R-CNN: Selective Search-&gt;CNN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Fast: End-to-end (Sel. Search-&gt;ROI Pooling→FC)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Faster: Region Proposal Network (RPN)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cp:lastPrinted>2025-10-14T18:23:19Z</cp:lastPrinted>
  <dcterms:modified xsi:type="dcterms:W3CDTF">2025-10-15T16:36:07Z</dcterms:modified>
  <cp:revision>175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r8>0</vt:r8>
  </property>
  <property fmtid="{D5CDD505-2E9C-101B-9397-08002B2CF9AE}" pid="7" name="Notes">
    <vt:r8>14</vt:r8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r8>14</vt:r8>
  </property>
</Properties>
</file>